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6" r:id="rId7"/>
    <p:sldId id="265" r:id="rId8"/>
    <p:sldId id="269" r:id="rId9"/>
    <p:sldId id="260" r:id="rId10"/>
    <p:sldId id="261" r:id="rId11"/>
    <p:sldId id="267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FF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90A3CC-6CFE-4443-804E-A8E71CA10579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CA706-EA1B-4357-BB20-F435035DF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Organisms produce wastes and eventually die.  If these wastes and dead organisms were not removed from the ecosystem they would pile up until they overwhelmed the living things.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4B46D-8A0C-4FCC-AD31-6AB8AF0E3D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6539-5604-4F92-997A-85306A5E6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E125-3701-41BA-BC9D-CFD93F99B879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2632-112A-41FC-8C55-AA47750E1E62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C2E-740B-4EB9-A37C-7873BEE6B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6130-B395-461B-9B2D-147CFFF027A9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3D68-47ED-42EE-83B2-2CBC3F61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AAC8-8273-407F-BD50-2B1DA74CAA4A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BCD0-BFDE-43DB-A274-7CCD6C88D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FA82-0B37-40EC-9FA2-493C27F05916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C2D9-D96A-477A-8679-3A622336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FD4A-B6EA-451F-9B8E-1DF2B32FC374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77A5-25DA-4302-B4D5-53C7BAB38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D01A-EE9E-41C9-B896-3646B150CE85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119D-DFCA-4392-BAD3-714120A79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5897-A401-4E7D-BBAF-6AA46326ACCE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0024-EDC5-4BDA-948F-62B8D2024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7C66-7EDF-4818-AFD8-17AA6CDEB563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8711-D8EA-4E7F-BD16-72161DCC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8FEB-A271-48F1-9478-68E7C47DE34F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7B74-10F1-4D20-88D5-99E86E30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D26C-220B-4863-BD49-263EE8207539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6153-0EE6-42AB-B190-C2AB4516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DDA1-5720-48DD-A2F7-1EA455BF0342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C080-C38B-41BA-82CF-9372AA298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8B20-F4F4-42FD-BBEA-5AF15C63C5D2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22E5-3362-4645-BB89-1B004F22E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6225-BC65-4E40-AE64-D2F4431B747C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5B26-E700-4AA0-9A23-4A8BE9A8A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F804-81EA-4743-9645-93481AD6C142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D628C-63D2-4B20-B098-3D0EBF209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ECEF-7F5F-4546-8792-EBB0D0F51258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941E-F468-48B1-8362-F7ED1B9B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9412F82-05C7-4EB7-9803-A9355A8E7D40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344698-3F1E-49A0-B9C7-AC22322B2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4762500" y="2278063"/>
            <a:ext cx="3975100" cy="2519362"/>
          </a:xfrm>
        </p:spPr>
        <p:txBody>
          <a:bodyPr/>
          <a:lstStyle/>
          <a:p>
            <a:pPr algn="ctr" eaLnBrk="1" hangingPunct="1"/>
            <a:r>
              <a:rPr lang="en-US" smtClean="0"/>
              <a:t>Energy Roles </a:t>
            </a:r>
            <a:br>
              <a:rPr lang="en-US" smtClean="0"/>
            </a:br>
            <a:r>
              <a:rPr lang="en-US" smtClean="0"/>
              <a:t>In</a:t>
            </a:r>
            <a:br>
              <a:rPr lang="en-US" smtClean="0"/>
            </a:br>
            <a:r>
              <a:rPr lang="en-US" smtClean="0"/>
              <a:t>Ecosystems</a:t>
            </a: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32038" y="381000"/>
            <a:ext cx="4486275" cy="1044575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5000" smtClean="0"/>
              <a:t>Food Chains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351338" cy="502920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FOOD CHAIN is a series of events in which one organism eats another and obtains energy</a:t>
            </a:r>
            <a:endParaRPr lang="en-US" sz="4000" dirty="0" smtClean="0">
              <a:solidFill>
                <a:srgbClr val="7AFF7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rgbClr val="7AFF72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4288" y="4352925"/>
            <a:ext cx="53197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4532313" y="3429000"/>
            <a:ext cx="457200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7AFF72"/>
                </a:solidFill>
                <a:latin typeface="Trebuchet MS" pitchFamily="34" charset="0"/>
              </a:rPr>
              <a:t>A food chain shows one possible path along which energy can move through an ecosystem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332038" y="0"/>
            <a:ext cx="4486275" cy="1044575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5000" smtClean="0"/>
              <a:t>Food Webs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425575"/>
            <a:ext cx="4351337" cy="2932113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Shows many overlapping food chains with in an ecosystem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rgbClr val="7AFF72"/>
              </a:solidFill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044575"/>
            <a:ext cx="3971925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2263" y="211138"/>
            <a:ext cx="3482975" cy="14255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mtClean="0"/>
              <a:t>Energy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2359025"/>
            <a:ext cx="4167187" cy="421005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diagram called an ENERGY PYRAMID shows the </a:t>
            </a:r>
            <a:r>
              <a:rPr lang="en-US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amount of energy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that moves from one feeding level to another in a food web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Only about 10 percent of the energy contained in one level of a food web is transferred to the next, higher, level.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700" name="Picture 2" descr="http://www.mlms.logan.k12.ut.us/~mlowe/EnergyPyram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2963863"/>
            <a:ext cx="4257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48213" y="1425575"/>
            <a:ext cx="4395787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When an organism in an ecosystem eats food, it obtains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3871913"/>
          </a:xfrm>
        </p:spPr>
        <p:txBody>
          <a:bodyPr/>
          <a:lstStyle/>
          <a:p>
            <a:pPr eaLnBrk="1" hangingPunct="1"/>
            <a:r>
              <a:rPr lang="en-US" sz="4800" smtClean="0"/>
              <a:t>http://www.sheppardsoftware.com/content/animals/kidscorner/foodchain/foodchain.htm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83488" cy="10445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mtClean="0"/>
              <a:t>An organisms role in an ecosystem may be that of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5950"/>
            <a:ext cx="3867150" cy="2395538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Producers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Consumers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Decomposers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en-US" dirty="0"/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50" y="1425575"/>
            <a:ext cx="57340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22500" y="0"/>
            <a:ext cx="7583488" cy="1044575"/>
          </a:xfrm>
        </p:spPr>
        <p:txBody>
          <a:bodyPr/>
          <a:lstStyle/>
          <a:p>
            <a:pPr eaLnBrk="1" hangingPunct="1"/>
            <a:r>
              <a:rPr lang="en-US" sz="4400" b="1" u="sng" smtClean="0"/>
              <a:t>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425575"/>
            <a:ext cx="3949700" cy="5432425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38ABED"/>
                </a:solidFill>
              </a:rPr>
              <a:t>Energy first enters most ecosystems as sunlight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Organisms that carry out photosynthesis are called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autotrophs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7AFF72"/>
                </a:solidFill>
              </a:rPr>
              <a:t>Another word for an organism that makes it’s own food is called a PRODUCER.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588" y="1890713"/>
            <a:ext cx="49514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Consumers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37138" y="0"/>
            <a:ext cx="4106862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mtClean="0"/>
              <a:t>Cannot make their own food and are called heterotrophs and they depend on producers for food.</a:t>
            </a:r>
          </a:p>
          <a:p>
            <a:pPr eaLnBrk="1" hangingPunct="1"/>
            <a:r>
              <a:rPr lang="en-US" smtClean="0"/>
              <a:t>Another word for an organism that gets energy by feeding on another organism is called a CONSUMER.</a:t>
            </a:r>
          </a:p>
          <a:p>
            <a:pPr eaLnBrk="1" hangingPunct="1"/>
            <a:r>
              <a:rPr lang="en-US" smtClean="0"/>
              <a:t>Consumers are classified by what they eat.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A.  Herbivores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B.  Carnivores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C.  Omnivores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492250"/>
            <a:ext cx="2762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3540125"/>
            <a:ext cx="30305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Herbivores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654550" cy="4208463"/>
          </a:xfrm>
        </p:spPr>
        <p:txBody>
          <a:bodyPr/>
          <a:lstStyle/>
          <a:p>
            <a:pPr eaLnBrk="1" hangingPunct="1"/>
            <a:r>
              <a:rPr lang="en-US" smtClean="0"/>
              <a:t>Consumers that eat ONLY plants</a:t>
            </a:r>
          </a:p>
          <a:p>
            <a:pPr eaLnBrk="1" hangingPunct="1"/>
            <a:r>
              <a:rPr lang="en-US" smtClean="0"/>
              <a:t>Catterpillars, cattle, deer, giraffe, zebra …….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400"/>
            <a:ext cx="9580563" cy="799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775"/>
            <a:ext cx="9144000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Omnivores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4675" y="65088"/>
            <a:ext cx="99091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925" y="2078038"/>
            <a:ext cx="8561388" cy="957262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US" smtClean="0"/>
              <a:t>Who is the 1</a:t>
            </a:r>
            <a:r>
              <a:rPr lang="en-US" baseline="30000" smtClean="0"/>
              <a:t>st</a:t>
            </a:r>
            <a:r>
              <a:rPr lang="en-US" smtClean="0"/>
              <a:t> level consumer?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675" y="360363"/>
            <a:ext cx="8783638" cy="147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000" dirty="0">
                <a:solidFill>
                  <a:srgbClr val="00B050"/>
                </a:solidFill>
                <a:latin typeface="+mn-lt"/>
              </a:rPr>
              <a:t>1</a:t>
            </a:r>
            <a:r>
              <a:rPr lang="en-US" sz="3000" baseline="30000" dirty="0">
                <a:solidFill>
                  <a:srgbClr val="00B050"/>
                </a:solidFill>
                <a:latin typeface="+mn-lt"/>
              </a:rPr>
              <a:t>st</a:t>
            </a:r>
            <a:r>
              <a:rPr lang="en-US" sz="3000" dirty="0">
                <a:solidFill>
                  <a:srgbClr val="00B050"/>
                </a:solidFill>
                <a:latin typeface="+mn-lt"/>
              </a:rPr>
              <a:t> level consumer = eats a producer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000" dirty="0">
                <a:solidFill>
                  <a:srgbClr val="00B050"/>
                </a:solidFill>
                <a:latin typeface="+mn-lt"/>
              </a:rPr>
              <a:t>2</a:t>
            </a:r>
            <a:r>
              <a:rPr lang="en-US" sz="3000" baseline="30000" dirty="0">
                <a:solidFill>
                  <a:srgbClr val="00B050"/>
                </a:solidFill>
                <a:latin typeface="+mn-lt"/>
              </a:rPr>
              <a:t>nd</a:t>
            </a:r>
            <a:r>
              <a:rPr lang="en-US" sz="3000" dirty="0">
                <a:solidFill>
                  <a:srgbClr val="00B050"/>
                </a:solidFill>
                <a:latin typeface="+mn-lt"/>
              </a:rPr>
              <a:t> level consumer = eats the 1</a:t>
            </a:r>
            <a:r>
              <a:rPr lang="en-US" sz="3000" baseline="30000" dirty="0">
                <a:solidFill>
                  <a:srgbClr val="00B050"/>
                </a:solidFill>
                <a:latin typeface="+mn-lt"/>
              </a:rPr>
              <a:t>st</a:t>
            </a:r>
            <a:r>
              <a:rPr lang="en-US" sz="3000" dirty="0">
                <a:solidFill>
                  <a:srgbClr val="00B050"/>
                </a:solidFill>
                <a:latin typeface="+mn-lt"/>
              </a:rPr>
              <a:t> level consumer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000" dirty="0">
                <a:solidFill>
                  <a:srgbClr val="00B050"/>
                </a:solidFill>
                <a:latin typeface="+mn-lt"/>
              </a:rPr>
              <a:t>3</a:t>
            </a:r>
            <a:r>
              <a:rPr lang="en-US" sz="3000" baseline="30000" dirty="0">
                <a:solidFill>
                  <a:srgbClr val="00B050"/>
                </a:solidFill>
                <a:latin typeface="+mn-lt"/>
              </a:rPr>
              <a:t>rd</a:t>
            </a:r>
            <a:r>
              <a:rPr lang="en-US" sz="3000" dirty="0">
                <a:solidFill>
                  <a:srgbClr val="00B050"/>
                </a:solidFill>
                <a:latin typeface="+mn-lt"/>
              </a:rPr>
              <a:t> level consumer = eats the 2</a:t>
            </a:r>
            <a:r>
              <a:rPr lang="en-US" sz="3000" baseline="30000" dirty="0">
                <a:solidFill>
                  <a:srgbClr val="00B050"/>
                </a:solidFill>
                <a:latin typeface="+mn-lt"/>
              </a:rPr>
              <a:t>nd</a:t>
            </a:r>
            <a:r>
              <a:rPr lang="en-US" sz="3000" dirty="0">
                <a:solidFill>
                  <a:srgbClr val="00B050"/>
                </a:solidFill>
                <a:latin typeface="+mn-lt"/>
              </a:rPr>
              <a:t> level consumer</a:t>
            </a: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3035300"/>
            <a:ext cx="71501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5925" y="4683125"/>
            <a:ext cx="7827963" cy="1754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Who is the 2</a:t>
            </a:r>
            <a:r>
              <a:rPr lang="en-US" sz="3600" baseline="30000">
                <a:solidFill>
                  <a:schemeClr val="bg1"/>
                </a:solidFill>
                <a:latin typeface="Trebuchet MS" pitchFamily="34" charset="0"/>
              </a:rPr>
              <a:t>nd</a:t>
            </a:r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 level consumer?</a:t>
            </a:r>
          </a:p>
          <a:p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                 3</a:t>
            </a:r>
            <a:r>
              <a:rPr lang="en-US" sz="3600" baseline="30000">
                <a:solidFill>
                  <a:schemeClr val="bg1"/>
                </a:solidFill>
                <a:latin typeface="Trebuchet MS" pitchFamily="34" charset="0"/>
              </a:rPr>
              <a:t>rd</a:t>
            </a:r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 level consumer?</a:t>
            </a:r>
          </a:p>
          <a:p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                 4</a:t>
            </a:r>
            <a:r>
              <a:rPr lang="en-US" sz="3600" baseline="30000">
                <a:solidFill>
                  <a:schemeClr val="bg1"/>
                </a:solidFill>
                <a:latin typeface="Trebuchet MS" pitchFamily="34" charset="0"/>
              </a:rPr>
              <a:t>th</a:t>
            </a:r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 level consumer?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Decomposers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341</TotalTime>
  <Words>300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 2</vt:lpstr>
      <vt:lpstr>Calibri</vt:lpstr>
      <vt:lpstr>Revolution</vt:lpstr>
      <vt:lpstr>Energy Roles  In Ecosystems</vt:lpstr>
      <vt:lpstr>An organisms role in an ecosystem may be that of :</vt:lpstr>
      <vt:lpstr>Producers</vt:lpstr>
      <vt:lpstr>Consumers</vt:lpstr>
      <vt:lpstr>Herbivores</vt:lpstr>
      <vt:lpstr>Slide 6</vt:lpstr>
      <vt:lpstr>Omnivores</vt:lpstr>
      <vt:lpstr>Who is the 1st level consumer?</vt:lpstr>
      <vt:lpstr>Decomposers</vt:lpstr>
      <vt:lpstr>Food Chains </vt:lpstr>
      <vt:lpstr>Food Webs </vt:lpstr>
      <vt:lpstr>Energy Pyramids</vt:lpstr>
      <vt:lpstr>http://www.sheppardsoftware.com/content/animals/kidscorner/foodchain/foodchain.htm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Roles  In Ecosystems</dc:title>
  <dc:creator>Holly  Faris</dc:creator>
  <cp:lastModifiedBy>Ashley Janaulis</cp:lastModifiedBy>
  <cp:revision>5</cp:revision>
  <dcterms:created xsi:type="dcterms:W3CDTF">2010-01-20T03:42:04Z</dcterms:created>
  <dcterms:modified xsi:type="dcterms:W3CDTF">2011-03-30T02:38:10Z</dcterms:modified>
</cp:coreProperties>
</file>